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10. 11. 2012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g.geocaching.com/cache/log/bc6b0135-086a-470e-ba9b-2047fc7d9ff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z.cz/edee/content/microsites/elektrina/obr/rozv1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g.geocaching.com/cache/log/bc6b0135-086a-470e-ba9b-2047fc7d9ff4.jpg" TargetMode="External"/><Relationship Id="rId2" Type="http://schemas.openxmlformats.org/officeDocument/2006/relationships/hyperlink" Target="http://cs.wikipedia.org/wiki/P%C5%99enosov%C3%A1_soustav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z.cz/edee/content/microsites/elektrina/obr/rozv1.gif" TargetMode="External"/><Relationship Id="rId4" Type="http://schemas.openxmlformats.org/officeDocument/2006/relationships/hyperlink" Target="http://cs.wikipedia.org/wiki/Distribu%C4%8Dn%C3%AD_sousta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Rozvod elektrické energie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Přenosová soustava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88840"/>
            <a:ext cx="7272808" cy="417646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Elektrická přenosová soustava je systém zařízení, která zajišťují přenos elektrické energie od výrobců k odběratelům, čímž se míní přenos ve velkých měřítcích, od velkých zdrojů (elektráren) k velkým rozvodnám</a:t>
            </a:r>
            <a:r>
              <a:rPr lang="cs-CZ" dirty="0" smtClean="0"/>
              <a:t>.</a:t>
            </a:r>
            <a:r>
              <a:rPr lang="cs-CZ" baseline="30000" dirty="0" smtClean="0"/>
              <a:t>[1]</a:t>
            </a:r>
            <a:r>
              <a:rPr lang="cs-CZ" dirty="0" smtClean="0"/>
              <a:t> </a:t>
            </a:r>
          </a:p>
          <a:p>
            <a:r>
              <a:rPr lang="cs-CZ" dirty="0" smtClean="0"/>
              <a:t>Část </a:t>
            </a:r>
            <a:r>
              <a:rPr lang="cs-CZ" dirty="0"/>
              <a:t>od rozvoden k jednotlivým uživatelům, například domácnostem, se nazývá distribuce elektrické energie a odpovídající zařízení distribuční soustava</a:t>
            </a:r>
            <a:r>
              <a:rPr lang="cs-CZ" dirty="0" smtClean="0"/>
              <a:t>.</a:t>
            </a:r>
            <a:r>
              <a:rPr lang="cs-CZ" baseline="30000" dirty="0"/>
              <a:t> [1]</a:t>
            </a: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Přenosová soustava pro přenos používá napětí: </a:t>
            </a:r>
          </a:p>
          <a:p>
            <a:pPr lvl="2"/>
            <a:r>
              <a:rPr lang="cs-CZ" dirty="0" smtClean="0"/>
              <a:t>110 </a:t>
            </a:r>
            <a:r>
              <a:rPr lang="cs-CZ" dirty="0" err="1" smtClean="0"/>
              <a:t>kV</a:t>
            </a:r>
            <a:endParaRPr lang="cs-CZ" dirty="0" smtClean="0"/>
          </a:p>
          <a:p>
            <a:pPr lvl="2"/>
            <a:r>
              <a:rPr lang="cs-CZ" dirty="0" smtClean="0"/>
              <a:t>220 </a:t>
            </a:r>
            <a:r>
              <a:rPr lang="cs-CZ" dirty="0" err="1" smtClean="0"/>
              <a:t>kV</a:t>
            </a:r>
            <a:endParaRPr lang="cs-CZ" dirty="0" smtClean="0"/>
          </a:p>
          <a:p>
            <a:pPr lvl="2"/>
            <a:r>
              <a:rPr lang="cs-CZ" dirty="0" smtClean="0"/>
              <a:t>400 </a:t>
            </a:r>
            <a:r>
              <a:rPr lang="cs-CZ" dirty="0" err="1" smtClean="0"/>
              <a:t>kV</a:t>
            </a:r>
            <a:endParaRPr lang="cs-CZ" dirty="0" smtClean="0"/>
          </a:p>
          <a:p>
            <a:r>
              <a:rPr lang="cs-CZ" dirty="0" smtClean="0"/>
              <a:t>V ČR provozuje přenosovou soustavu společnost ČEPS, a. s.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25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792088"/>
          </a:xfrm>
        </p:spPr>
        <p:txBody>
          <a:bodyPr/>
          <a:lstStyle/>
          <a:p>
            <a:pPr algn="l"/>
            <a:r>
              <a:rPr lang="cs-CZ" sz="3600" dirty="0" smtClean="0"/>
              <a:t>Schéma přenosové soustavy ČR</a:t>
            </a:r>
            <a:endParaRPr lang="cs-CZ" sz="3600" dirty="0"/>
          </a:p>
        </p:txBody>
      </p:sp>
      <p:pic>
        <p:nvPicPr>
          <p:cNvPr id="1026" name="Picture 2" descr="http://img.geocaching.com/cache/log/bc6b0135-086a-470e-ba9b-2047fc7d9f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775215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051720" y="6381328"/>
            <a:ext cx="6480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Obr.:</a:t>
            </a:r>
            <a:r>
              <a:rPr lang="cs-CZ" sz="1000" dirty="0"/>
              <a:t>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img.geocaching.com/cache/log/bc6b0135-086a-470e-ba9b-2047fc7d9ff4.jpg</a:t>
            </a:r>
            <a:r>
              <a:rPr lang="cs-CZ" sz="1000" dirty="0" smtClean="0"/>
              <a:t> [2]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11452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Distribuční soustava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912768" cy="4536504"/>
          </a:xfrm>
        </p:spPr>
        <p:txBody>
          <a:bodyPr/>
          <a:lstStyle/>
          <a:p>
            <a:pPr algn="just"/>
            <a:r>
              <a:rPr lang="cs-CZ" b="1" dirty="0"/>
              <a:t>Distribuční soustava</a:t>
            </a:r>
            <a:r>
              <a:rPr lang="cs-CZ" dirty="0"/>
              <a:t> je vzájemně propojený soubor vedení a zařízení </a:t>
            </a:r>
            <a:r>
              <a:rPr lang="cs-CZ" dirty="0" smtClean="0"/>
              <a:t>0,4/0,23 </a:t>
            </a:r>
            <a:r>
              <a:rPr lang="cs-CZ" dirty="0" err="1"/>
              <a:t>kV</a:t>
            </a:r>
            <a:r>
              <a:rPr lang="cs-CZ" dirty="0"/>
              <a:t>, 3 </a:t>
            </a:r>
            <a:r>
              <a:rPr lang="cs-CZ" dirty="0" err="1"/>
              <a:t>kV</a:t>
            </a:r>
            <a:r>
              <a:rPr lang="cs-CZ" dirty="0"/>
              <a:t>, 6 </a:t>
            </a:r>
            <a:r>
              <a:rPr lang="cs-CZ" dirty="0" err="1"/>
              <a:t>kV</a:t>
            </a:r>
            <a:r>
              <a:rPr lang="cs-CZ" dirty="0"/>
              <a:t>, 10 </a:t>
            </a:r>
            <a:r>
              <a:rPr lang="cs-CZ" dirty="0" err="1"/>
              <a:t>kV</a:t>
            </a:r>
            <a:r>
              <a:rPr lang="cs-CZ" dirty="0"/>
              <a:t>, 22 </a:t>
            </a:r>
            <a:r>
              <a:rPr lang="cs-CZ" dirty="0" err="1"/>
              <a:t>kV</a:t>
            </a:r>
            <a:r>
              <a:rPr lang="cs-CZ" dirty="0"/>
              <a:t> a 35 </a:t>
            </a:r>
            <a:r>
              <a:rPr lang="cs-CZ" dirty="0" err="1" smtClean="0"/>
              <a:t>kV</a:t>
            </a:r>
            <a:r>
              <a:rPr lang="cs-CZ" dirty="0" smtClean="0"/>
              <a:t> a 110 </a:t>
            </a:r>
            <a:r>
              <a:rPr lang="cs-CZ" dirty="0" err="1" smtClean="0"/>
              <a:t>kV</a:t>
            </a:r>
            <a:r>
              <a:rPr lang="cs-CZ" dirty="0" smtClean="0"/>
              <a:t>.</a:t>
            </a:r>
            <a:r>
              <a:rPr lang="cs-CZ" baseline="30000" dirty="0" smtClean="0"/>
              <a:t>[3]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Slouží </a:t>
            </a:r>
            <a:r>
              <a:rPr lang="cs-CZ" dirty="0"/>
              <a:t>k zajištění distribuce elektřiny na vymezeném území České republiky, včetně systémů měřicí, ochranné, řídicí, zabezpečovací, informační a telekomunikační techniky</a:t>
            </a:r>
            <a:r>
              <a:rPr lang="cs-CZ" dirty="0" smtClean="0"/>
              <a:t>.</a:t>
            </a:r>
            <a:r>
              <a:rPr lang="cs-CZ" baseline="30000" dirty="0"/>
              <a:t> [3]</a:t>
            </a:r>
            <a:r>
              <a:rPr lang="cs-CZ" dirty="0" smtClean="0"/>
              <a:t> </a:t>
            </a:r>
          </a:p>
          <a:p>
            <a:pPr algn="just"/>
            <a:endParaRPr lang="cs-CZ" dirty="0"/>
          </a:p>
        </p:txBody>
      </p:sp>
      <p:pic>
        <p:nvPicPr>
          <p:cNvPr id="2050" name="Picture 2" descr="Distribu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550" y="4175938"/>
            <a:ext cx="7175660" cy="206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87624" y="6237311"/>
            <a:ext cx="71775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www.cez.cz/edee/content/microsites/elektrina/obr/rozv1.gif</a:t>
            </a:r>
            <a:r>
              <a:rPr lang="cs-CZ" sz="1000" dirty="0" smtClean="0"/>
              <a:t> [4]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1086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648072"/>
          </a:xfrm>
        </p:spPr>
        <p:txBody>
          <a:bodyPr/>
          <a:lstStyle/>
          <a:p>
            <a:pPr algn="l"/>
            <a:r>
              <a:rPr lang="cs-CZ" sz="3600" dirty="0" smtClean="0"/>
              <a:t>Důvody transformace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196752"/>
            <a:ext cx="8280920" cy="54006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Při přenášených výkonech stovek MW a napětí pouze tisíců voltů na generátorech by tekl vodiči proud v desítkách </a:t>
            </a:r>
            <a:r>
              <a:rPr lang="cs-CZ" dirty="0" err="1" smtClean="0"/>
              <a:t>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 takové proudy je potřeba vodičů enormních průřezů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Odpor vodičů způsobuje úbytky napětí přímo úměrné el. proudu.</a:t>
            </a:r>
          </a:p>
          <a:p>
            <a:r>
              <a:rPr lang="cs-CZ" dirty="0" smtClean="0"/>
              <a:t>Výkonové ztráty jsou pak úměrné druhé mocnině velikosti el. proudu. </a:t>
            </a:r>
            <a:endParaRPr lang="cs-CZ" dirty="0"/>
          </a:p>
          <a:p>
            <a:r>
              <a:rPr lang="cs-CZ" dirty="0" smtClean="0"/>
              <a:t>Příklad: vzrostl-li by proud 100x, ztráty by se zvýšily na desetitisícinásobek (10 000x). </a:t>
            </a:r>
          </a:p>
          <a:p>
            <a:r>
              <a:rPr lang="cs-CZ" dirty="0" smtClean="0"/>
              <a:t>Proto transformujeme před přenosem </a:t>
            </a:r>
            <a:r>
              <a:rPr lang="cs-CZ" dirty="0" smtClean="0">
                <a:solidFill>
                  <a:srgbClr val="FF0000"/>
                </a:solidFill>
              </a:rPr>
              <a:t>směrem nahoru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Kolikrát zvýšíme napětí, tolikrát snížíme proud a s druhou mocninou snížíme ztráty.</a:t>
            </a:r>
          </a:p>
          <a:p>
            <a:r>
              <a:rPr lang="cs-CZ" dirty="0" smtClean="0"/>
              <a:t>Nevýhodou je vysoký požadavek na kvalitu izolace, ztráty korónovým výbojem, ztráty v měničích, nebezpečnost. </a:t>
            </a:r>
          </a:p>
          <a:p>
            <a:r>
              <a:rPr lang="cs-CZ" dirty="0" smtClean="0"/>
              <a:t>Výhodou jsou menší ztráty a levnější a lehčí vodiče.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24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28165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10. 11. 2012	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cs.wikipedia.org/wiki/P%C5%99enosov%C3%A1_soustava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[2]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img.geocaching.com/cache/log/bc6b0135-086a-470e-ba9b-2047fc7d9ff4.jpg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[3]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cs.wikipedia.org/wiki/Distribu%C4%8Dn%C3%AD_soustava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[4]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www.cez.cz/edee/content/microsites/elektrina/obr/rozv1.gif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[5] </a:t>
            </a:r>
          </a:p>
          <a:p>
            <a:pPr lvl="2"/>
            <a:r>
              <a:rPr lang="cs-CZ" dirty="0" smtClean="0"/>
              <a:t>[6]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296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Georgia</vt:lpstr>
      <vt:lpstr>Trebuchet MS</vt:lpstr>
      <vt:lpstr>Aerodynamika</vt:lpstr>
      <vt:lpstr>Rozvod elektrické energie</vt:lpstr>
      <vt:lpstr>Přenosová soustava</vt:lpstr>
      <vt:lpstr>Schéma přenosové soustavy ČR</vt:lpstr>
      <vt:lpstr>Distribuční soustava</vt:lpstr>
      <vt:lpstr>Důvody transformace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Rozvod elektrické energie</dc:title>
  <dc:creator>Petr Machálek</dc:creator>
  <cp:lastModifiedBy>Petr Machálek</cp:lastModifiedBy>
  <cp:revision>1</cp:revision>
  <dcterms:created xsi:type="dcterms:W3CDTF">2012-11-10T00:33:37Z</dcterms:created>
  <dcterms:modified xsi:type="dcterms:W3CDTF">2012-11-10T00:34:19Z</dcterms:modified>
</cp:coreProperties>
</file>